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9" r:id="rId1"/>
  </p:sldMasterIdLst>
  <p:sldIdLst>
    <p:sldId id="256" r:id="rId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3" autoAdjust="0"/>
    <p:restoredTop sz="94660"/>
  </p:normalViewPr>
  <p:slideViewPr>
    <p:cSldViewPr snapToGrid="0">
      <p:cViewPr varScale="1">
        <p:scale>
          <a:sx n="74" d="100"/>
          <a:sy n="74" d="100"/>
        </p:scale>
        <p:origin x="56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1FB777-00DB-4FD4-8DE2-4529B993EAB3}" type="datetimeFigureOut">
              <a:rPr lang="ru-RU" smtClean="0"/>
              <a:t>07.04.2017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A1450D-289D-4DA7-BC32-C81DD03B87B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45591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1FB777-00DB-4FD4-8DE2-4529B993EAB3}" type="datetimeFigureOut">
              <a:rPr lang="ru-RU" smtClean="0"/>
              <a:t>07.04.2017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A1450D-289D-4DA7-BC32-C81DD03B87B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17371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1FB777-00DB-4FD4-8DE2-4529B993EAB3}" type="datetimeFigureOut">
              <a:rPr lang="ru-RU" smtClean="0"/>
              <a:t>07.04.2017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A1450D-289D-4DA7-BC32-C81DD03B87B0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15092546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1FB777-00DB-4FD4-8DE2-4529B993EAB3}" type="datetimeFigureOut">
              <a:rPr lang="ru-RU" smtClean="0"/>
              <a:t>07.04.2017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A1450D-289D-4DA7-BC32-C81DD03B87B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106823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1FB777-00DB-4FD4-8DE2-4529B993EAB3}" type="datetimeFigureOut">
              <a:rPr lang="ru-RU" smtClean="0"/>
              <a:t>07.04.2017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A1450D-289D-4DA7-BC32-C81DD03B87B0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41280148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1FB777-00DB-4FD4-8DE2-4529B993EAB3}" type="datetimeFigureOut">
              <a:rPr lang="ru-RU" smtClean="0"/>
              <a:t>07.04.2017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A1450D-289D-4DA7-BC32-C81DD03B87B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238469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1FB777-00DB-4FD4-8DE2-4529B993EAB3}" type="datetimeFigureOut">
              <a:rPr lang="ru-RU" smtClean="0"/>
              <a:t>07.04.2017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A1450D-289D-4DA7-BC32-C81DD03B87B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697358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1FB777-00DB-4FD4-8DE2-4529B993EAB3}" type="datetimeFigureOut">
              <a:rPr lang="ru-RU" smtClean="0"/>
              <a:t>07.04.2017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A1450D-289D-4DA7-BC32-C81DD03B87B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65186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1FB777-00DB-4FD4-8DE2-4529B993EAB3}" type="datetimeFigureOut">
              <a:rPr lang="ru-RU" smtClean="0"/>
              <a:t>07.04.2017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A1450D-289D-4DA7-BC32-C81DD03B87B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75829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1FB777-00DB-4FD4-8DE2-4529B993EAB3}" type="datetimeFigureOut">
              <a:rPr lang="ru-RU" smtClean="0"/>
              <a:t>07.04.2017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A1450D-289D-4DA7-BC32-C81DD03B87B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95571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1FB777-00DB-4FD4-8DE2-4529B993EAB3}" type="datetimeFigureOut">
              <a:rPr lang="ru-RU" smtClean="0"/>
              <a:t>07.04.2017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A1450D-289D-4DA7-BC32-C81DD03B87B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57954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1FB777-00DB-4FD4-8DE2-4529B993EAB3}" type="datetimeFigureOut">
              <a:rPr lang="ru-RU" smtClean="0"/>
              <a:t>07.04.2017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A1450D-289D-4DA7-BC32-C81DD03B87B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50156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1FB777-00DB-4FD4-8DE2-4529B993EAB3}" type="datetimeFigureOut">
              <a:rPr lang="ru-RU" smtClean="0"/>
              <a:t>07.04.2017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A1450D-289D-4DA7-BC32-C81DD03B87B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72679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1FB777-00DB-4FD4-8DE2-4529B993EAB3}" type="datetimeFigureOut">
              <a:rPr lang="ru-RU" smtClean="0"/>
              <a:t>07.04.2017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A1450D-289D-4DA7-BC32-C81DD03B87B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87776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1FB777-00DB-4FD4-8DE2-4529B993EAB3}" type="datetimeFigureOut">
              <a:rPr lang="ru-RU" smtClean="0"/>
              <a:t>07.04.2017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A1450D-289D-4DA7-BC32-C81DD03B87B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58514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1FB777-00DB-4FD4-8DE2-4529B993EAB3}" type="datetimeFigureOut">
              <a:rPr lang="ru-RU" smtClean="0"/>
              <a:t>07.04.2017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A1450D-289D-4DA7-BC32-C81DD03B87B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94342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1FB777-00DB-4FD4-8DE2-4529B993EAB3}" type="datetimeFigureOut">
              <a:rPr lang="ru-RU" smtClean="0"/>
              <a:t>07.04.2017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9BA1450D-289D-4DA7-BC32-C81DD03B87B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14703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0" r:id="rId1"/>
    <p:sldLayoutId id="2147483821" r:id="rId2"/>
    <p:sldLayoutId id="2147483822" r:id="rId3"/>
    <p:sldLayoutId id="2147483823" r:id="rId4"/>
    <p:sldLayoutId id="2147483824" r:id="rId5"/>
    <p:sldLayoutId id="2147483825" r:id="rId6"/>
    <p:sldLayoutId id="2147483826" r:id="rId7"/>
    <p:sldLayoutId id="2147483827" r:id="rId8"/>
    <p:sldLayoutId id="2147483828" r:id="rId9"/>
    <p:sldLayoutId id="2147483829" r:id="rId10"/>
    <p:sldLayoutId id="2147483830" r:id="rId11"/>
    <p:sldLayoutId id="2147483831" r:id="rId12"/>
    <p:sldLayoutId id="2147483832" r:id="rId13"/>
    <p:sldLayoutId id="2147483833" r:id="rId14"/>
    <p:sldLayoutId id="2147483834" r:id="rId15"/>
    <p:sldLayoutId id="2147483835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8636" y="791150"/>
            <a:ext cx="9144000" cy="242798"/>
          </a:xfrm>
        </p:spPr>
        <p:txBody>
          <a:bodyPr>
            <a:normAutofit fontScale="90000"/>
          </a:bodyPr>
          <a:lstStyle/>
          <a:p>
            <a:r>
              <a:rPr lang="ru-RU" sz="3600" dirty="0" smtClean="0"/>
              <a:t>Средства дистанционного образования </a:t>
            </a:r>
            <a:endParaRPr lang="ru-RU" sz="3600" dirty="0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ubTitle" idx="1"/>
          </p:nvPr>
        </p:nvSpPr>
        <p:spPr bwMode="auto">
          <a:xfrm>
            <a:off x="897228" y="1403573"/>
            <a:ext cx="3309870" cy="1954381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000" b="1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Skype</a:t>
            </a:r>
            <a:r>
              <a:rPr kumimoji="0" lang="ru-RU" altLang="ru-RU" sz="10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 (</a:t>
            </a:r>
            <a:r>
              <a:rPr kumimoji="0" lang="ru-RU" altLang="ru-RU" sz="800" b="0" i="0" u="none" strike="noStrike" cap="none" normalizeH="0" baseline="0" dirty="0" smtClean="0">
                <a:ln>
                  <a:noFill/>
                </a:ln>
                <a:solidFill>
                  <a:srgbClr val="0B008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МФА</a:t>
            </a:r>
            <a:r>
              <a:rPr kumimoji="0" lang="ru-RU" altLang="ru-RU" sz="8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r>
              <a:rPr kumimoji="0" lang="ru-RU" altLang="ru-RU" sz="10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kumimoji="0" lang="ru-RU" altLang="ru-RU" sz="1000" b="0" i="0" u="none" strike="noStrike" cap="none" normalizeH="0" baseline="0" dirty="0" smtClean="0">
                <a:ln>
                  <a:noFill/>
                </a:ln>
                <a:solidFill>
                  <a:srgbClr val="0B0080"/>
                </a:solidFill>
                <a:effectLst/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[skaɪ̯p]</a:t>
            </a:r>
            <a:r>
              <a:rPr kumimoji="0" lang="ru-RU" altLang="ru-RU" sz="10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) — </a:t>
            </a:r>
            <a:r>
              <a:rPr kumimoji="0" lang="ru-RU" altLang="ru-RU" sz="1000" b="0" i="0" u="none" strike="noStrike" cap="none" normalizeH="0" baseline="0" dirty="0" smtClean="0">
                <a:ln>
                  <a:noFill/>
                </a:ln>
                <a:solidFill>
                  <a:srgbClr val="0B008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бесплатное</a:t>
            </a:r>
            <a:r>
              <a:rPr kumimoji="0" lang="ru-RU" altLang="ru-RU" sz="10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kumimoji="0" lang="ru-RU" altLang="ru-RU" sz="1000" b="0" i="0" u="none" strike="noStrike" cap="none" normalizeH="0" baseline="0" dirty="0" err="1" smtClean="0">
                <a:ln>
                  <a:noFill/>
                </a:ln>
                <a:solidFill>
                  <a:srgbClr val="0B008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проприетарное</a:t>
            </a:r>
            <a:r>
              <a:rPr kumimoji="0" lang="ru-RU" altLang="ru-RU" sz="1000" b="0" i="0" u="none" strike="noStrike" cap="none" normalizeH="0" baseline="0" dirty="0" smtClean="0">
                <a:ln>
                  <a:noFill/>
                </a:ln>
                <a:solidFill>
                  <a:srgbClr val="0B008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программное обеспечение</a:t>
            </a:r>
            <a:r>
              <a:rPr kumimoji="0" lang="ru-RU" altLang="ru-RU" sz="10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 с </a:t>
            </a:r>
            <a:r>
              <a:rPr kumimoji="0" lang="ru-RU" altLang="ru-RU" sz="1000" b="0" i="0" u="none" strike="noStrike" cap="none" normalizeH="0" baseline="0" dirty="0" smtClean="0">
                <a:ln>
                  <a:noFill/>
                </a:ln>
                <a:solidFill>
                  <a:srgbClr val="0B008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закрытым кодом</a:t>
            </a:r>
            <a:r>
              <a:rPr kumimoji="0" lang="ru-RU" altLang="ru-RU" sz="10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, обеспечивающее текстовую, голосовую и </a:t>
            </a:r>
            <a:r>
              <a:rPr kumimoji="0" lang="ru-RU" altLang="ru-RU" sz="1000" b="0" i="0" u="none" strike="noStrike" cap="none" normalizeH="0" baseline="0" dirty="0" smtClean="0">
                <a:ln>
                  <a:noFill/>
                </a:ln>
                <a:solidFill>
                  <a:srgbClr val="0B008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видеосвязь</a:t>
            </a:r>
            <a:r>
              <a:rPr kumimoji="0" lang="ru-RU" altLang="ru-RU" sz="10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 через </a:t>
            </a:r>
            <a:r>
              <a:rPr kumimoji="0" lang="ru-RU" altLang="ru-RU" sz="1000" b="0" i="0" u="none" strike="noStrike" cap="none" normalizeH="0" baseline="0" dirty="0" smtClean="0">
                <a:ln>
                  <a:noFill/>
                </a:ln>
                <a:solidFill>
                  <a:srgbClr val="0B008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Интернет</a:t>
            </a:r>
            <a:r>
              <a:rPr kumimoji="0" lang="ru-RU" altLang="ru-RU" sz="10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 между </a:t>
            </a:r>
            <a:r>
              <a:rPr kumimoji="0" lang="ru-RU" altLang="ru-RU" sz="1000" b="0" i="0" u="none" strike="noStrike" cap="none" normalizeH="0" baseline="0" dirty="0" smtClean="0">
                <a:ln>
                  <a:noFill/>
                </a:ln>
                <a:solidFill>
                  <a:srgbClr val="0B008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компьютерами</a:t>
            </a:r>
            <a:r>
              <a:rPr kumimoji="0" lang="ru-RU" altLang="ru-RU" sz="10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 (</a:t>
            </a:r>
            <a:r>
              <a:rPr kumimoji="0" lang="ru-RU" altLang="ru-RU" sz="1000" b="0" i="0" u="none" strike="noStrike" cap="none" normalizeH="0" baseline="0" dirty="0" smtClean="0">
                <a:ln>
                  <a:noFill/>
                </a:ln>
                <a:solidFill>
                  <a:srgbClr val="0B008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IP-телефония</a:t>
            </a:r>
            <a:r>
              <a:rPr kumimoji="0" lang="ru-RU" altLang="ru-RU" sz="10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), опционально используя технологии </a:t>
            </a:r>
            <a:r>
              <a:rPr kumimoji="0" lang="ru-RU" altLang="ru-RU" sz="1000" b="0" i="0" u="none" strike="noStrike" cap="none" normalizeH="0" baseline="0" dirty="0" smtClean="0">
                <a:ln>
                  <a:noFill/>
                </a:ln>
                <a:solidFill>
                  <a:srgbClr val="0B008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пиринговых сетей</a:t>
            </a:r>
            <a:r>
              <a:rPr kumimoji="0" lang="ru-RU" altLang="ru-RU" sz="10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, а также платные услуги для звонков на </a:t>
            </a:r>
            <a:r>
              <a:rPr kumimoji="0" lang="ru-RU" altLang="ru-RU" sz="1000" b="0" i="0" u="none" strike="noStrike" cap="none" normalizeH="0" baseline="0" dirty="0" smtClean="0">
                <a:ln>
                  <a:noFill/>
                </a:ln>
                <a:solidFill>
                  <a:srgbClr val="0B008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мобильные</a:t>
            </a:r>
            <a:r>
              <a:rPr kumimoji="0" lang="ru-RU" altLang="ru-RU" sz="10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 и </a:t>
            </a:r>
            <a:r>
              <a:rPr kumimoji="0" lang="ru-RU" altLang="ru-RU" sz="1000" b="0" i="0" u="none" strike="noStrike" cap="none" normalizeH="0" baseline="0" dirty="0" smtClean="0">
                <a:ln>
                  <a:noFill/>
                </a:ln>
                <a:solidFill>
                  <a:srgbClr val="0B008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стационарные</a:t>
            </a:r>
            <a:r>
              <a:rPr kumimoji="0" lang="ru-RU" altLang="ru-RU" sz="10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kumimoji="0" lang="ru-RU" altLang="ru-RU" sz="1000" b="0" i="0" u="none" strike="noStrike" cap="none" normalizeH="0" baseline="0" dirty="0" smtClean="0">
                <a:ln>
                  <a:noFill/>
                </a:ln>
                <a:solidFill>
                  <a:srgbClr val="0B008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телефоны</a:t>
            </a:r>
            <a:r>
              <a:rPr kumimoji="0" lang="ru-RU" altLang="ru-RU" sz="10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. По состоянию на конец 2010 года, у программы было 663 млн пользователей</a:t>
            </a:r>
            <a:r>
              <a:rPr kumimoji="0" lang="ru-RU" altLang="ru-RU" sz="800" b="0" i="0" u="none" strike="noStrike" cap="none" normalizeH="0" baseline="30000" dirty="0" smtClean="0">
                <a:ln>
                  <a:noFill/>
                </a:ln>
                <a:solidFill>
                  <a:srgbClr val="0B008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[9]</a:t>
            </a:r>
            <a:r>
              <a:rPr kumimoji="0" lang="ru-RU" altLang="ru-RU" sz="10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. Большинство разработчиков и 44 % работников общего отдела находятся в </a:t>
            </a:r>
            <a:r>
              <a:rPr kumimoji="0" lang="ru-RU" altLang="ru-RU" sz="1000" b="0" i="0" u="none" strike="noStrike" cap="none" normalizeH="0" baseline="0" dirty="0" smtClean="0">
                <a:ln>
                  <a:noFill/>
                </a:ln>
                <a:solidFill>
                  <a:srgbClr val="0B008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Эстонии</a:t>
            </a:r>
            <a:r>
              <a:rPr kumimoji="0" lang="ru-RU" altLang="ru-RU" sz="10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kumimoji="0" lang="ru-RU" alt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610636" y="1365161"/>
            <a:ext cx="3361386" cy="16871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00" b="0" i="0" dirty="0" smtClean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Программа также позволяет совершать </a:t>
            </a:r>
            <a:r>
              <a:rPr lang="ru-RU" sz="1000" b="0" i="0" u="none" strike="noStrike" dirty="0" smtClean="0">
                <a:solidFill>
                  <a:srgbClr val="0B0080"/>
                </a:solidFill>
                <a:effectLst/>
                <a:latin typeface="Arial" panose="020B0604020202020204" pitchFamily="34" charset="0"/>
              </a:rPr>
              <a:t>конференц-звонки</a:t>
            </a:r>
            <a:r>
              <a:rPr lang="ru-RU" sz="1000" b="0" i="0" dirty="0" smtClean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 (до 25 голосовых абонентов, включая инициатора), </a:t>
            </a:r>
            <a:r>
              <a:rPr lang="ru-RU" sz="1000" b="0" i="0" u="none" strike="noStrike" dirty="0" smtClean="0">
                <a:solidFill>
                  <a:srgbClr val="0B0080"/>
                </a:solidFill>
                <a:effectLst/>
                <a:latin typeface="Arial" panose="020B0604020202020204" pitchFamily="34" charset="0"/>
              </a:rPr>
              <a:t>видео звонки</a:t>
            </a:r>
            <a:r>
              <a:rPr lang="ru-RU" sz="1000" b="0" i="0" dirty="0" smtClean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 (в том числе видеоконференции до 10 абонентов), а также обеспечивает </a:t>
            </a:r>
            <a:r>
              <a:rPr lang="ru-RU" sz="1000" b="0" i="0" u="none" strike="noStrike" dirty="0" smtClean="0">
                <a:solidFill>
                  <a:srgbClr val="0B0080"/>
                </a:solidFill>
                <a:effectLst/>
                <a:latin typeface="Arial" panose="020B0604020202020204" pitchFamily="34" charset="0"/>
              </a:rPr>
              <a:t>передачу текстовых сообщений</a:t>
            </a:r>
            <a:r>
              <a:rPr lang="ru-RU" sz="1000" b="0" i="0" dirty="0" smtClean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 (чат) и передачу </a:t>
            </a:r>
            <a:r>
              <a:rPr lang="ru-RU" sz="1000" b="0" i="0" u="none" strike="noStrike" dirty="0" smtClean="0">
                <a:solidFill>
                  <a:srgbClr val="0B0080"/>
                </a:solidFill>
                <a:effectLst/>
                <a:latin typeface="Arial" panose="020B0604020202020204" pitchFamily="34" charset="0"/>
              </a:rPr>
              <a:t>файлов</a:t>
            </a:r>
            <a:r>
              <a:rPr lang="ru-RU" sz="1000" b="0" i="0" dirty="0" smtClean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. Есть возможность вместо изображения с веб-камеры передавать изображение с экрана монитора</a:t>
            </a:r>
            <a:r>
              <a:rPr lang="ru-RU" sz="1000" b="0" i="0" u="none" strike="noStrike" baseline="30000" dirty="0" smtClean="0">
                <a:solidFill>
                  <a:srgbClr val="0B0080"/>
                </a:solidFill>
                <a:effectLst/>
                <a:latin typeface="Arial" panose="020B0604020202020204" pitchFamily="34" charset="0"/>
              </a:rPr>
              <a:t>[12]</a:t>
            </a:r>
            <a:r>
              <a:rPr lang="ru-RU" sz="1000" b="0" i="0" dirty="0" smtClean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, а также создавать и отправлять </a:t>
            </a:r>
            <a:r>
              <a:rPr lang="ru-RU" sz="1000" b="0" i="0" dirty="0" err="1" smtClean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видеосообщения</a:t>
            </a:r>
            <a:r>
              <a:rPr lang="ru-RU" sz="1000" b="0" i="0" dirty="0" smtClean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 пользователям настольных версий программы.</a:t>
            </a:r>
            <a:endParaRPr lang="ru-RU" sz="1000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5560" y="1488935"/>
            <a:ext cx="1347989" cy="1347989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450760" y="4406598"/>
            <a:ext cx="2859110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00" b="1" i="0" dirty="0" smtClean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Microsoft </a:t>
            </a:r>
            <a:r>
              <a:rPr lang="ru-RU" sz="1000" b="1" i="0" dirty="0" err="1" smtClean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Office</a:t>
            </a:r>
            <a:r>
              <a:rPr lang="ru-RU" sz="1000" b="0" i="0" dirty="0" smtClean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 — </a:t>
            </a:r>
            <a:r>
              <a:rPr lang="ru-RU" sz="1000" b="0" i="0" u="none" strike="noStrike" dirty="0" smtClean="0">
                <a:solidFill>
                  <a:srgbClr val="0B0080"/>
                </a:solidFill>
                <a:effectLst/>
                <a:latin typeface="Arial" panose="020B0604020202020204" pitchFamily="34" charset="0"/>
              </a:rPr>
              <a:t>офисный пакет</a:t>
            </a:r>
            <a:r>
              <a:rPr lang="ru-RU" sz="1000" b="0" i="0" dirty="0" smtClean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 </a:t>
            </a:r>
            <a:r>
              <a:rPr lang="ru-RU" sz="1000" b="0" i="0" u="none" strike="noStrike" dirty="0" smtClean="0">
                <a:solidFill>
                  <a:srgbClr val="0B0080"/>
                </a:solidFill>
                <a:effectLst/>
                <a:latin typeface="Arial" panose="020B0604020202020204" pitchFamily="34" charset="0"/>
              </a:rPr>
              <a:t>приложений</a:t>
            </a:r>
            <a:r>
              <a:rPr lang="ru-RU" sz="1000" b="0" i="0" dirty="0" smtClean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, созданных корпорацией </a:t>
            </a:r>
            <a:r>
              <a:rPr lang="ru-RU" sz="1000" b="0" i="0" u="none" strike="noStrike" dirty="0" smtClean="0">
                <a:solidFill>
                  <a:srgbClr val="0B0080"/>
                </a:solidFill>
                <a:effectLst/>
                <a:latin typeface="Arial" panose="020B0604020202020204" pitchFamily="34" charset="0"/>
              </a:rPr>
              <a:t>Microsoft</a:t>
            </a:r>
            <a:r>
              <a:rPr lang="ru-RU" sz="1000" b="0" i="0" dirty="0" smtClean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 для </a:t>
            </a:r>
            <a:r>
              <a:rPr lang="ru-RU" sz="1000" b="0" i="0" u="none" strike="noStrike" dirty="0" smtClean="0">
                <a:solidFill>
                  <a:srgbClr val="0B0080"/>
                </a:solidFill>
                <a:effectLst/>
                <a:latin typeface="Arial" panose="020B0604020202020204" pitchFamily="34" charset="0"/>
              </a:rPr>
              <a:t>операционных систем</a:t>
            </a:r>
            <a:r>
              <a:rPr lang="ru-RU" sz="1000" b="0" i="0" dirty="0" smtClean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 </a:t>
            </a:r>
            <a:r>
              <a:rPr lang="ru-RU" sz="1000" b="0" i="0" u="none" strike="noStrike" dirty="0" smtClean="0">
                <a:solidFill>
                  <a:srgbClr val="0B0080"/>
                </a:solidFill>
                <a:effectLst/>
                <a:latin typeface="Arial" panose="020B0604020202020204" pitchFamily="34" charset="0"/>
              </a:rPr>
              <a:t>Microsoft Windows</a:t>
            </a:r>
            <a:r>
              <a:rPr lang="ru-RU" sz="1000" b="0" i="0" dirty="0" smtClean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, </a:t>
            </a:r>
            <a:r>
              <a:rPr lang="ru-RU" sz="1000" b="0" i="0" u="none" strike="noStrike" dirty="0" smtClean="0">
                <a:solidFill>
                  <a:srgbClr val="0B0080"/>
                </a:solidFill>
                <a:effectLst/>
                <a:latin typeface="Arial" panose="020B0604020202020204" pitchFamily="34" charset="0"/>
              </a:rPr>
              <a:t>Windows </a:t>
            </a:r>
            <a:r>
              <a:rPr lang="ru-RU" sz="1000" b="0" i="0" u="none" strike="noStrike" dirty="0" err="1" smtClean="0">
                <a:solidFill>
                  <a:srgbClr val="0B0080"/>
                </a:solidFill>
                <a:effectLst/>
                <a:latin typeface="Arial" panose="020B0604020202020204" pitchFamily="34" charset="0"/>
              </a:rPr>
              <a:t>Phone</a:t>
            </a:r>
            <a:r>
              <a:rPr lang="ru-RU" sz="1000" b="0" i="0" dirty="0" smtClean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, </a:t>
            </a:r>
            <a:r>
              <a:rPr lang="ru-RU" sz="1000" b="0" i="0" u="none" strike="noStrike" dirty="0" smtClean="0">
                <a:solidFill>
                  <a:srgbClr val="0B0080"/>
                </a:solidFill>
                <a:effectLst/>
                <a:latin typeface="Arial" panose="020B0604020202020204" pitchFamily="34" charset="0"/>
              </a:rPr>
              <a:t>Android</a:t>
            </a:r>
            <a:r>
              <a:rPr lang="ru-RU" sz="1000" b="0" i="0" dirty="0" smtClean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, </a:t>
            </a:r>
            <a:r>
              <a:rPr lang="ru-RU" sz="1000" b="0" i="0" u="none" strike="noStrike" dirty="0" smtClean="0">
                <a:solidFill>
                  <a:srgbClr val="0B0080"/>
                </a:solidFill>
                <a:effectLst/>
                <a:latin typeface="Arial" panose="020B0604020202020204" pitchFamily="34" charset="0"/>
              </a:rPr>
              <a:t>OS X</a:t>
            </a:r>
            <a:r>
              <a:rPr lang="ru-RU" sz="1000" b="0" i="0" dirty="0" smtClean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, </a:t>
            </a:r>
            <a:r>
              <a:rPr lang="ru-RU" sz="1000" b="0" i="0" u="none" strike="noStrike" dirty="0" smtClean="0">
                <a:solidFill>
                  <a:srgbClr val="0B0080"/>
                </a:solidFill>
                <a:effectLst/>
                <a:latin typeface="Arial" panose="020B0604020202020204" pitchFamily="34" charset="0"/>
              </a:rPr>
              <a:t>iOS</a:t>
            </a:r>
            <a:r>
              <a:rPr lang="ru-RU" sz="1000" b="0" i="0" dirty="0" smtClean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. В состав этого пакета входит программное обеспечение для работы с различными типами документов: текстами, электронными таблицами, базами данных и др. Microsoft </a:t>
            </a:r>
            <a:r>
              <a:rPr lang="ru-RU" sz="1000" b="0" i="0" dirty="0" err="1" smtClean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Office</a:t>
            </a:r>
            <a:r>
              <a:rPr lang="ru-RU" sz="1000" b="0" i="0" dirty="0" smtClean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 является сервером </a:t>
            </a:r>
            <a:r>
              <a:rPr lang="ru-RU" sz="1000" b="0" i="0" u="none" strike="noStrike" dirty="0" smtClean="0">
                <a:solidFill>
                  <a:srgbClr val="0B0080"/>
                </a:solidFill>
                <a:effectLst/>
                <a:latin typeface="Arial" panose="020B0604020202020204" pitchFamily="34" charset="0"/>
              </a:rPr>
              <a:t>OLE</a:t>
            </a:r>
            <a:r>
              <a:rPr lang="ru-RU" sz="1000" b="0" i="0" dirty="0" smtClean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-объектов и его функции могут использоваться другими приложениями, а также самими приложениями Microsoft </a:t>
            </a:r>
            <a:r>
              <a:rPr lang="ru-RU" sz="1000" b="0" i="0" dirty="0" err="1" smtClean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Office</a:t>
            </a:r>
            <a:r>
              <a:rPr lang="ru-RU" sz="1000" b="0" i="0" dirty="0" smtClean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. Поддерживает скрипты и макросы, написанные на </a:t>
            </a:r>
            <a:r>
              <a:rPr lang="ru-RU" sz="1000" b="0" i="0" u="none" strike="noStrike" dirty="0" smtClean="0">
                <a:solidFill>
                  <a:srgbClr val="0B0080"/>
                </a:solidFill>
                <a:effectLst/>
                <a:latin typeface="Arial" panose="020B0604020202020204" pitchFamily="34" charset="0"/>
              </a:rPr>
              <a:t>VBA</a:t>
            </a:r>
            <a:r>
              <a:rPr lang="ru-RU" sz="1000" b="0" i="0" dirty="0" smtClean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.</a:t>
            </a:r>
            <a:endParaRPr lang="ru-RU" sz="1000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829" y="3470001"/>
            <a:ext cx="1576341" cy="677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730636"/>
      </p:ext>
    </p:extLst>
  </p:cSld>
  <p:clrMapOvr>
    <a:masterClrMapping/>
  </p:clrMapOvr>
</p:sld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Грань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13</TotalTime>
  <Words>10</Words>
  <Application>Microsoft Office PowerPoint</Application>
  <PresentationFormat>Широкоэкранный</PresentationFormat>
  <Paragraphs>4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6" baseType="lpstr">
      <vt:lpstr>Arial Unicode MS</vt:lpstr>
      <vt:lpstr>Arial</vt:lpstr>
      <vt:lpstr>Trebuchet MS</vt:lpstr>
      <vt:lpstr>Wingdings 3</vt:lpstr>
      <vt:lpstr>Грань</vt:lpstr>
      <vt:lpstr>Средства дистанционного образования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Средства дистанционного образования</dc:title>
  <dc:creator>Левковский Никита Дмитриевич</dc:creator>
  <cp:lastModifiedBy>Левковский Никита Дмитриевич</cp:lastModifiedBy>
  <cp:revision>3</cp:revision>
  <dcterms:created xsi:type="dcterms:W3CDTF">2017-04-07T01:50:24Z</dcterms:created>
  <dcterms:modified xsi:type="dcterms:W3CDTF">2017-04-07T02:04:10Z</dcterms:modified>
</cp:coreProperties>
</file>